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41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7" r:id="rId94"/>
    <p:sldId id="386" r:id="rId95"/>
    <p:sldId id="393" r:id="rId96"/>
    <p:sldId id="389" r:id="rId97"/>
    <p:sldId id="390" r:id="rId98"/>
    <p:sldId id="394" r:id="rId99"/>
    <p:sldId id="392" r:id="rId100"/>
    <p:sldId id="395" r:id="rId101"/>
    <p:sldId id="396" r:id="rId102"/>
    <p:sldId id="397" r:id="rId103"/>
    <p:sldId id="401" r:id="rId104"/>
    <p:sldId id="398" r:id="rId105"/>
    <p:sldId id="402" r:id="rId106"/>
    <p:sldId id="404" r:id="rId107"/>
    <p:sldId id="406" r:id="rId108"/>
    <p:sldId id="405" r:id="rId109"/>
    <p:sldId id="407" r:id="rId110"/>
    <p:sldId id="408" r:id="rId111"/>
    <p:sldId id="409" r:id="rId112"/>
    <p:sldId id="410" r:id="rId113"/>
    <p:sldId id="411" r:id="rId114"/>
    <p:sldId id="413" r:id="rId115"/>
    <p:sldId id="414" r:id="rId116"/>
    <p:sldId id="415" r:id="rId117"/>
    <p:sldId id="416" r:id="rId118"/>
    <p:sldId id="418" r:id="rId119"/>
    <p:sldId id="420" r:id="rId120"/>
    <p:sldId id="417" r:id="rId121"/>
    <p:sldId id="419" r:id="rId122"/>
    <p:sldId id="422" r:id="rId123"/>
    <p:sldId id="424" r:id="rId124"/>
    <p:sldId id="425" r:id="rId125"/>
    <p:sldId id="426" r:id="rId126"/>
    <p:sldId id="428" r:id="rId127"/>
    <p:sldId id="436" r:id="rId128"/>
    <p:sldId id="437" r:id="rId129"/>
    <p:sldId id="431" r:id="rId130"/>
    <p:sldId id="430" r:id="rId131"/>
    <p:sldId id="433" r:id="rId132"/>
    <p:sldId id="432" r:id="rId133"/>
    <p:sldId id="434" r:id="rId134"/>
    <p:sldId id="435" r:id="rId135"/>
    <p:sldId id="439" r:id="rId136"/>
    <p:sldId id="442" r:id="rId137"/>
    <p:sldId id="443" r:id="rId138"/>
    <p:sldId id="444" r:id="rId139"/>
    <p:sldId id="445" r:id="rId1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Lecture 4" id="{8A5DD62F-ACF5-4BB0-A2B1-EDE3098839D4}">
          <p14:sldIdLst>
            <p14:sldId id="375"/>
            <p14:sldId id="376"/>
            <p14:sldId id="377"/>
            <p14:sldId id="378"/>
            <p14:sldId id="381"/>
            <p14:sldId id="382"/>
            <p14:sldId id="383"/>
            <p14:sldId id="387"/>
            <p14:sldId id="386"/>
            <p14:sldId id="393"/>
            <p14:sldId id="389"/>
            <p14:sldId id="390"/>
            <p14:sldId id="394"/>
            <p14:sldId id="392"/>
            <p14:sldId id="395"/>
            <p14:sldId id="396"/>
            <p14:sldId id="397"/>
            <p14:sldId id="401"/>
            <p14:sldId id="398"/>
            <p14:sldId id="402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</p14:sldIdLst>
        </p14:section>
        <p14:section name="Lecture 5" id="{04476D85-9464-490F-816B-CB4C7D33C1AE}">
          <p14:sldIdLst>
            <p14:sldId id="413"/>
            <p14:sldId id="414"/>
            <p14:sldId id="415"/>
            <p14:sldId id="416"/>
            <p14:sldId id="418"/>
            <p14:sldId id="420"/>
            <p14:sldId id="417"/>
            <p14:sldId id="419"/>
            <p14:sldId id="422"/>
            <p14:sldId id="424"/>
            <p14:sldId id="425"/>
            <p14:sldId id="426"/>
            <p14:sldId id="428"/>
            <p14:sldId id="436"/>
            <p14:sldId id="437"/>
            <p14:sldId id="431"/>
            <p14:sldId id="430"/>
            <p14:sldId id="433"/>
            <p14:sldId id="432"/>
            <p14:sldId id="434"/>
            <p14:sldId id="435"/>
            <p14:sldId id="439"/>
            <p14:sldId id="442"/>
            <p14:sldId id="443"/>
            <p14:sldId id="444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2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</a:t>
          </a:r>
          <a:r>
            <a:rPr lang="zh-CN" altLang="en-US" b="0" dirty="0" smtClean="0">
              <a:solidFill>
                <a:schemeClr val="bg1"/>
              </a:solidFill>
            </a:rPr>
            <a:t>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GRAMMAR IN R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PLOT IN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PACKAGE IN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DATA IN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dirty="0" smtClean="0"/>
            <a:t>二、</a:t>
          </a:r>
          <a:r>
            <a:rPr lang="en-US" altLang="zh-CN" sz="2000" dirty="0" smtClean="0"/>
            <a:t>DATA IN R</a:t>
          </a:r>
          <a:endParaRPr lang="zh-CN" altLang="en-US" sz="2000" dirty="0"/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二、</a:t>
          </a:r>
          <a:r>
            <a:rPr lang="en-US" altLang="zh-CN" sz="2000" b="1" dirty="0" smtClean="0">
              <a:solidFill>
                <a:srgbClr val="FFFF00"/>
              </a:solidFill>
            </a:rPr>
            <a:t>DATA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dirty="0" smtClean="0"/>
            <a:t>三、</a:t>
          </a:r>
          <a:r>
            <a:rPr lang="en-US" altLang="zh-CN" sz="2000" dirty="0" smtClean="0"/>
            <a:t>PLOT IN R</a:t>
          </a:r>
          <a:endParaRPr lang="zh-CN" altLang="en-US" sz="2000" dirty="0"/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三、</a:t>
          </a:r>
          <a:r>
            <a:rPr lang="en-US" altLang="zh-CN" sz="2000" b="1" dirty="0" smtClean="0">
              <a:solidFill>
                <a:srgbClr val="FFFF00"/>
              </a:solidFill>
            </a:rPr>
            <a:t>PLOT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dirty="0" smtClean="0"/>
            <a:t>四、</a:t>
          </a:r>
          <a:r>
            <a:rPr lang="en-US" altLang="zh-CN" sz="2000" dirty="0" smtClean="0"/>
            <a:t>PACKAGE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E59FAEC-FD7F-46D7-9290-9895D758F07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二、</a:t>
          </a:r>
          <a:r>
            <a:rPr lang="en-US" altLang="zh-CN" sz="2000" b="0" dirty="0" smtClean="0">
              <a:solidFill>
                <a:schemeClr val="bg1"/>
              </a:solidFill>
            </a:rPr>
            <a:t>DATA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2E071E69-C5E7-43ED-94B5-EF2BA1250151}" type="parTrans" cxnId="{04B731FE-C9B2-4A1A-82E1-5AB2A688912D}">
      <dgm:prSet/>
      <dgm:spPr/>
      <dgm:t>
        <a:bodyPr/>
        <a:lstStyle/>
        <a:p>
          <a:endParaRPr lang="en-US"/>
        </a:p>
      </dgm:t>
    </dgm:pt>
    <dgm:pt modelId="{455DB9D0-361D-4AC6-8394-B288C7E0EF41}" type="sibTrans" cxnId="{04B731FE-C9B2-4A1A-82E1-5AB2A688912D}">
      <dgm:prSet/>
      <dgm:spPr/>
      <dgm:t>
        <a:bodyPr/>
        <a:lstStyle/>
        <a:p>
          <a:endParaRPr lang="en-US"/>
        </a:p>
      </dgm:t>
    </dgm:pt>
    <dgm:pt modelId="{FAA9C73F-2709-4A7A-8279-111A87A5104F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三、</a:t>
          </a:r>
          <a:r>
            <a:rPr lang="en-US" altLang="zh-CN" sz="2000" b="0" dirty="0" smtClean="0">
              <a:solidFill>
                <a:schemeClr val="bg1"/>
              </a:solidFill>
            </a:rPr>
            <a:t>PLOT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8F386807-117B-4A65-88BC-DBDACB19DBE8}" type="parTrans" cxnId="{9E551A64-B8BC-423C-B102-DE7C90A17651}">
      <dgm:prSet/>
      <dgm:spPr/>
      <dgm:t>
        <a:bodyPr/>
        <a:lstStyle/>
        <a:p>
          <a:endParaRPr lang="en-US"/>
        </a:p>
      </dgm:t>
    </dgm:pt>
    <dgm:pt modelId="{D4DFA29E-920D-4160-A60E-C3F9E368BAE0}" type="sibTrans" cxnId="{9E551A64-B8BC-423C-B102-DE7C90A17651}">
      <dgm:prSet/>
      <dgm:spPr/>
      <dgm:t>
        <a:bodyPr/>
        <a:lstStyle/>
        <a:p>
          <a:endParaRPr 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四、</a:t>
          </a:r>
          <a:r>
            <a:rPr lang="en-US" altLang="zh-CN" sz="2000" b="1" dirty="0" smtClean="0">
              <a:solidFill>
                <a:srgbClr val="FFFF00"/>
              </a:solidFill>
            </a:rPr>
            <a:t>PACKAGE IN R</a:t>
          </a:r>
          <a:endParaRPr lang="zh-CN" altLang="en-US" sz="2000" b="1" dirty="0">
            <a:solidFill>
              <a:srgbClr val="FFFF00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11463-8959-4DC8-9995-CE0724F9228E}" type="pres">
      <dgm:prSet presAssocID="{EBC2C719-A642-4AD9-B6E7-E54B04FBEE26}" presName="boxAndChildren" presStyleCnt="0"/>
      <dgm:spPr/>
    </dgm:pt>
    <dgm:pt modelId="{F8660701-8B53-42DA-A2E2-1603166CF25E}" type="pres">
      <dgm:prSet presAssocID="{EBC2C719-A642-4AD9-B6E7-E54B04FBEE26}" presName="parentTextBox" presStyleLbl="node1" presStyleIdx="0" presStyleCnt="4"/>
      <dgm:spPr/>
      <dgm:t>
        <a:bodyPr/>
        <a:lstStyle/>
        <a:p>
          <a:endParaRPr lang="en-US"/>
        </a:p>
      </dgm:t>
    </dgm:pt>
    <dgm:pt modelId="{C0D8BB12-44BB-466E-9F07-1625A394CCCA}" type="pres">
      <dgm:prSet presAssocID="{D4DFA29E-920D-4160-A60E-C3F9E368BAE0}" presName="sp" presStyleCnt="0"/>
      <dgm:spPr/>
    </dgm:pt>
    <dgm:pt modelId="{FAED585C-56DA-42ED-85DA-07CE6977B370}" type="pres">
      <dgm:prSet presAssocID="{FAA9C73F-2709-4A7A-8279-111A87A5104F}" presName="arrowAndChildren" presStyleCnt="0"/>
      <dgm:spPr/>
    </dgm:pt>
    <dgm:pt modelId="{82AB06C4-2254-4BBE-B405-D0A5303BFC50}" type="pres">
      <dgm:prSet presAssocID="{FAA9C73F-2709-4A7A-8279-111A87A5104F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A4293EF1-19C2-4D72-81DD-9742197E8B54}" type="pres">
      <dgm:prSet presAssocID="{455DB9D0-361D-4AC6-8394-B288C7E0EF41}" presName="sp" presStyleCnt="0"/>
      <dgm:spPr/>
    </dgm:pt>
    <dgm:pt modelId="{C31A53FE-D870-410F-BDA7-7E4EFBF42C22}" type="pres">
      <dgm:prSet presAssocID="{FE59FAEC-FD7F-46D7-9290-9895D758F076}" presName="arrowAndChildren" presStyleCnt="0"/>
      <dgm:spPr/>
    </dgm:pt>
    <dgm:pt modelId="{D261CA58-C6A2-45D5-8562-E0312A6E978F}" type="pres">
      <dgm:prSet presAssocID="{FE59FAEC-FD7F-46D7-9290-9895D758F07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66AC6B9-920A-4FEA-87E8-538F572EF86F}" type="presOf" srcId="{EBC2C719-A642-4AD9-B6E7-E54B04FBEE26}" destId="{F8660701-8B53-42DA-A2E2-1603166CF25E}" srcOrd="0" destOrd="0" presId="urn:microsoft.com/office/officeart/2005/8/layout/process4"/>
    <dgm:cxn modelId="{579FE4E9-1C05-48C4-B110-2E3B122250DE}" srcId="{A8E89D63-A6AB-4F38-A916-591FB1E2E64A}" destId="{EBC2C719-A642-4AD9-B6E7-E54B04FBEE26}" srcOrd="3" destOrd="0" parTransId="{FC64B0EA-3CDD-4818-A14F-328EB887A2C3}" sibTransId="{2FB274F9-9882-44EF-9D55-6773F7B2C164}"/>
    <dgm:cxn modelId="{3DBC672F-A3B3-41B0-AE75-AB3364106C09}" type="presOf" srcId="{FE59FAEC-FD7F-46D7-9290-9895D758F076}" destId="{D261CA58-C6A2-45D5-8562-E0312A6E978F}" srcOrd="0" destOrd="0" presId="urn:microsoft.com/office/officeart/2005/8/layout/process4"/>
    <dgm:cxn modelId="{C9ED929B-DDFB-449C-A4B2-5792DB6AA7E2}" type="presOf" srcId="{FAA9C73F-2709-4A7A-8279-111A87A5104F}" destId="{82AB06C4-2254-4BBE-B405-D0A5303BFC5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E551A64-B8BC-423C-B102-DE7C90A17651}" srcId="{A8E89D63-A6AB-4F38-A916-591FB1E2E64A}" destId="{FAA9C73F-2709-4A7A-8279-111A87A5104F}" srcOrd="2" destOrd="0" parTransId="{8F386807-117B-4A65-88BC-DBDACB19DBE8}" sibTransId="{D4DFA29E-920D-4160-A60E-C3F9E368BAE0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4B731FE-C9B2-4A1A-82E1-5AB2A688912D}" srcId="{A8E89D63-A6AB-4F38-A916-591FB1E2E64A}" destId="{FE59FAEC-FD7F-46D7-9290-9895D758F076}" srcOrd="1" destOrd="0" parTransId="{2E071E69-C5E7-43ED-94B5-EF2BA1250151}" sibTransId="{455DB9D0-361D-4AC6-8394-B288C7E0EF41}"/>
    <dgm:cxn modelId="{7AC872D1-ADC5-4FD5-BDDC-DBBC33044086}" type="presParOf" srcId="{29FED772-3226-42D1-93E6-84712927F3AE}" destId="{9B811463-8959-4DC8-9995-CE0724F9228E}" srcOrd="0" destOrd="0" presId="urn:microsoft.com/office/officeart/2005/8/layout/process4"/>
    <dgm:cxn modelId="{924D3FAA-FA13-4F47-8C50-CCA180709F5B}" type="presParOf" srcId="{9B811463-8959-4DC8-9995-CE0724F9228E}" destId="{F8660701-8B53-42DA-A2E2-1603166CF25E}" srcOrd="0" destOrd="0" presId="urn:microsoft.com/office/officeart/2005/8/layout/process4"/>
    <dgm:cxn modelId="{639A6B23-4EA2-4C15-BB14-6A41B03A0079}" type="presParOf" srcId="{29FED772-3226-42D1-93E6-84712927F3AE}" destId="{C0D8BB12-44BB-466E-9F07-1625A394CCCA}" srcOrd="1" destOrd="0" presId="urn:microsoft.com/office/officeart/2005/8/layout/process4"/>
    <dgm:cxn modelId="{48A7560A-D0AE-4DD5-B93E-F12E26D614C0}" type="presParOf" srcId="{29FED772-3226-42D1-93E6-84712927F3AE}" destId="{FAED585C-56DA-42ED-85DA-07CE6977B370}" srcOrd="2" destOrd="0" presId="urn:microsoft.com/office/officeart/2005/8/layout/process4"/>
    <dgm:cxn modelId="{93B36012-DB92-4EB9-8122-7AD541BC7065}" type="presParOf" srcId="{FAED585C-56DA-42ED-85DA-07CE6977B370}" destId="{82AB06C4-2254-4BBE-B405-D0A5303BFC50}" srcOrd="0" destOrd="0" presId="urn:microsoft.com/office/officeart/2005/8/layout/process4"/>
    <dgm:cxn modelId="{E0CF8DB6-E1C0-41F5-B580-38155D43134C}" type="presParOf" srcId="{29FED772-3226-42D1-93E6-84712927F3AE}" destId="{A4293EF1-19C2-4D72-81DD-9742197E8B54}" srcOrd="3" destOrd="0" presId="urn:microsoft.com/office/officeart/2005/8/layout/process4"/>
    <dgm:cxn modelId="{A3E0117B-C5AB-4100-8854-54AC5FC60B6F}" type="presParOf" srcId="{29FED772-3226-42D1-93E6-84712927F3AE}" destId="{C31A53FE-D870-410F-BDA7-7E4EFBF42C22}" srcOrd="4" destOrd="0" presId="urn:microsoft.com/office/officeart/2005/8/layout/process4"/>
    <dgm:cxn modelId="{6735383D-DA5A-4AEA-84D6-BDF860BF54C0}" type="presParOf" srcId="{C31A53FE-D870-410F-BDA7-7E4EFBF42C22}" destId="{D261CA58-C6A2-45D5-8562-E0312A6E978F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CLASSIFY?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LDA/QDA/KNN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DECISION TREE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LOGISTIC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kern="1200" dirty="0" smtClean="0">
              <a:solidFill>
                <a:schemeClr val="bg1"/>
              </a:solidFill>
            </a:rPr>
            <a:t>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GRAMMAR IN R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DATA IN R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PLOT IN R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PACKAGE IN R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PACKAGE IN R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60701-8B53-42DA-A2E2-1603166CF25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PACKAGE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82AB06C4-2254-4BBE-B405-D0A5303BFC50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PLOT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D261CA58-C6A2-45D5-8562-E0312A6E978F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CLASSIFY?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LOGISTIC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LDA/QDA/KNN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DECISION TREE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7" Type="http://schemas.openxmlformats.org/officeDocument/2006/relationships/image" Target="../media/image58.png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diagramLayout" Target="../diagrams/layout86.xml"/><Relationship Id="rId7" Type="http://schemas.openxmlformats.org/officeDocument/2006/relationships/image" Target="../media/image148.png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87.xml"/><Relationship Id="rId7" Type="http://schemas.openxmlformats.org/officeDocument/2006/relationships/image" Target="../media/image150.png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10" Type="http://schemas.openxmlformats.org/officeDocument/2006/relationships/image" Target="../media/image71.png"/><Relationship Id="rId4" Type="http://schemas.openxmlformats.org/officeDocument/2006/relationships/diagramQuickStyle" Target="../diagrams/quickStyle87.xml"/><Relationship Id="rId9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diagramLayout" Target="../diagrams/layout89.xml"/><Relationship Id="rId7" Type="http://schemas.openxmlformats.org/officeDocument/2006/relationships/image" Target="../media/image151.png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Relationship Id="rId9" Type="http://schemas.openxmlformats.org/officeDocument/2006/relationships/image" Target="../media/image1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diagramLayout" Target="../diagrams/layout90.xml"/><Relationship Id="rId7" Type="http://schemas.openxmlformats.org/officeDocument/2006/relationships/image" Target="../media/image154.png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Relationship Id="rId9" Type="http://schemas.openxmlformats.org/officeDocument/2006/relationships/image" Target="../media/image15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diagramLayout" Target="../diagrams/layout91.xml"/><Relationship Id="rId7" Type="http://schemas.openxmlformats.org/officeDocument/2006/relationships/image" Target="../media/image157.png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diagramLayout" Target="../diagrams/layout92.xml"/><Relationship Id="rId7" Type="http://schemas.openxmlformats.org/officeDocument/2006/relationships/image" Target="../media/image159.png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Relationship Id="rId9" Type="http://schemas.openxmlformats.org/officeDocument/2006/relationships/image" Target="../media/image16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diagramLayout" Target="../diagrams/layout93.xml"/><Relationship Id="rId7" Type="http://schemas.openxmlformats.org/officeDocument/2006/relationships/image" Target="../media/image162.png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diagramLayout" Target="../diagrams/layout94.xml"/><Relationship Id="rId7" Type="http://schemas.openxmlformats.org/officeDocument/2006/relationships/image" Target="../media/image164.png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4.xml"/><Relationship Id="rId5" Type="http://schemas.openxmlformats.org/officeDocument/2006/relationships/diagramColors" Target="../diagrams/colors94.xml"/><Relationship Id="rId10" Type="http://schemas.openxmlformats.org/officeDocument/2006/relationships/image" Target="../media/image167.png"/><Relationship Id="rId4" Type="http://schemas.openxmlformats.org/officeDocument/2006/relationships/diagramQuickStyle" Target="../diagrams/quickStyle94.xml"/><Relationship Id="rId9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diagramLayout" Target="../diagrams/layout95.xml"/><Relationship Id="rId7" Type="http://schemas.openxmlformats.org/officeDocument/2006/relationships/image" Target="../media/image168.png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5.xml"/><Relationship Id="rId5" Type="http://schemas.openxmlformats.org/officeDocument/2006/relationships/diagramColors" Target="../diagrams/colors95.xml"/><Relationship Id="rId4" Type="http://schemas.openxmlformats.org/officeDocument/2006/relationships/diagramQuickStyle" Target="../diagrams/quickStyle95.xml"/><Relationship Id="rId9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diagramLayout" Target="../diagrams/layout96.xml"/><Relationship Id="rId7" Type="http://schemas.openxmlformats.org/officeDocument/2006/relationships/image" Target="../media/image171.png"/><Relationship Id="rId2" Type="http://schemas.openxmlformats.org/officeDocument/2006/relationships/diagramData" Target="../diagrams/data9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6.xml"/><Relationship Id="rId5" Type="http://schemas.openxmlformats.org/officeDocument/2006/relationships/diagramColors" Target="../diagrams/colors96.xml"/><Relationship Id="rId4" Type="http://schemas.openxmlformats.org/officeDocument/2006/relationships/diagramQuickStyle" Target="../diagrams/quickStyle9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7" Type="http://schemas.openxmlformats.org/officeDocument/2006/relationships/image" Target="../media/image173.png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diagramLayout" Target="../diagrams/layout100.xml"/><Relationship Id="rId7" Type="http://schemas.openxmlformats.org/officeDocument/2006/relationships/image" Target="../media/image174.pn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1.xml"/><Relationship Id="rId7" Type="http://schemas.openxmlformats.org/officeDocument/2006/relationships/image" Target="../media/image176.png"/><Relationship Id="rId2" Type="http://schemas.openxmlformats.org/officeDocument/2006/relationships/diagramData" Target="../diagrams/data10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1.xml"/><Relationship Id="rId5" Type="http://schemas.openxmlformats.org/officeDocument/2006/relationships/diagramColors" Target="../diagrams/colors101.xml"/><Relationship Id="rId4" Type="http://schemas.openxmlformats.org/officeDocument/2006/relationships/diagramQuickStyle" Target="../diagrams/quickStyle10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Layout" Target="../diagrams/layout102.xml"/><Relationship Id="rId7" Type="http://schemas.openxmlformats.org/officeDocument/2006/relationships/image" Target="../media/image177.png"/><Relationship Id="rId2" Type="http://schemas.openxmlformats.org/officeDocument/2006/relationships/diagramData" Target="../diagrams/data10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2.xml"/><Relationship Id="rId5" Type="http://schemas.openxmlformats.org/officeDocument/2006/relationships/diagramColors" Target="../diagrams/colors102.xml"/><Relationship Id="rId4" Type="http://schemas.openxmlformats.org/officeDocument/2006/relationships/diagramQuickStyle" Target="../diagrams/quickStyle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179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7.xml"/><Relationship Id="rId7" Type="http://schemas.openxmlformats.org/officeDocument/2006/relationships/image" Target="../media/image181.png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5" Type="http://schemas.openxmlformats.org/officeDocument/2006/relationships/diagramColors" Target="../diagrams/colors107.xml"/><Relationship Id="rId4" Type="http://schemas.openxmlformats.org/officeDocument/2006/relationships/diagramQuickStyle" Target="../diagrams/quickStyle10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8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0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8.xml"/><Relationship Id="rId5" Type="http://schemas.openxmlformats.org/officeDocument/2006/relationships/diagramColors" Target="../diagrams/colors108.xml"/><Relationship Id="rId4" Type="http://schemas.openxmlformats.org/officeDocument/2006/relationships/diagramQuickStyle" Target="../diagrams/quickStyle10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9.xml"/><Relationship Id="rId7" Type="http://schemas.openxmlformats.org/officeDocument/2006/relationships/image" Target="../media/image183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Layout" Target="../diagrams/layout110.xml"/><Relationship Id="rId7" Type="http://schemas.openxmlformats.org/officeDocument/2006/relationships/image" Target="../media/image184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Relationship Id="rId9" Type="http://schemas.openxmlformats.org/officeDocument/2006/relationships/image" Target="../media/image1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1.xml"/><Relationship Id="rId7" Type="http://schemas.openxmlformats.org/officeDocument/2006/relationships/image" Target="../media/image187.png"/><Relationship Id="rId2" Type="http://schemas.openxmlformats.org/officeDocument/2006/relationships/diagramData" Target="../diagrams/data1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1.xml"/><Relationship Id="rId5" Type="http://schemas.openxmlformats.org/officeDocument/2006/relationships/diagramColors" Target="../diagrams/colors111.xml"/><Relationship Id="rId4" Type="http://schemas.openxmlformats.org/officeDocument/2006/relationships/diagramQuickStyle" Target="../diagrams/quickStyle111.xml"/></Relationships>
</file>

<file path=ppt/slides/_rels/slide1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2.xml"/><Relationship Id="rId3" Type="http://schemas.openxmlformats.org/officeDocument/2006/relationships/image" Target="../media/image189.png"/><Relationship Id="rId7" Type="http://schemas.openxmlformats.org/officeDocument/2006/relationships/diagramColors" Target="../diagrams/colors112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2.xml"/><Relationship Id="rId5" Type="http://schemas.openxmlformats.org/officeDocument/2006/relationships/diagramLayout" Target="../diagrams/layout112.xml"/><Relationship Id="rId4" Type="http://schemas.openxmlformats.org/officeDocument/2006/relationships/diagramData" Target="../diagrams/data112.xml"/><Relationship Id="rId9" Type="http://schemas.openxmlformats.org/officeDocument/2006/relationships/image" Target="../media/image19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3.xml"/><Relationship Id="rId5" Type="http://schemas.openxmlformats.org/officeDocument/2006/relationships/diagramQuickStyle" Target="../diagrams/quickStyle113.xml"/><Relationship Id="rId4" Type="http://schemas.openxmlformats.org/officeDocument/2006/relationships/diagramLayout" Target="../diagrams/layout113.xml"/><Relationship Id="rId9" Type="http://schemas.openxmlformats.org/officeDocument/2006/relationships/image" Target="../media/image19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diagramData" Target="../diagrams/data114.xml"/><Relationship Id="rId7" Type="http://schemas.microsoft.com/office/2007/relationships/diagramDrawing" Target="../diagrams/drawing114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4.xml"/><Relationship Id="rId5" Type="http://schemas.openxmlformats.org/officeDocument/2006/relationships/diagramQuickStyle" Target="../diagrams/quickStyle114.xml"/><Relationship Id="rId10" Type="http://schemas.openxmlformats.org/officeDocument/2006/relationships/image" Target="../media/image197.png"/><Relationship Id="rId4" Type="http://schemas.openxmlformats.org/officeDocument/2006/relationships/diagramLayout" Target="../diagrams/layout114.xml"/><Relationship Id="rId9" Type="http://schemas.openxmlformats.org/officeDocument/2006/relationships/image" Target="../media/image19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diagramData" Target="../diagrams/data115.xml"/><Relationship Id="rId7" Type="http://schemas.microsoft.com/office/2007/relationships/diagramDrawing" Target="../diagrams/drawing115.xm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5.xml"/><Relationship Id="rId5" Type="http://schemas.openxmlformats.org/officeDocument/2006/relationships/diagramQuickStyle" Target="../diagrams/quickStyle115.xml"/><Relationship Id="rId4" Type="http://schemas.openxmlformats.org/officeDocument/2006/relationships/diagramLayout" Target="../diagrams/layout1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6.xml"/><Relationship Id="rId7" Type="http://schemas.microsoft.com/office/2007/relationships/diagramDrawing" Target="../diagrams/drawing116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6.xml"/><Relationship Id="rId5" Type="http://schemas.openxmlformats.org/officeDocument/2006/relationships/diagramQuickStyle" Target="../diagrams/quickStyle116.xml"/><Relationship Id="rId4" Type="http://schemas.openxmlformats.org/officeDocument/2006/relationships/diagramLayout" Target="../diagrams/layout11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diagramLayout" Target="../diagrams/layout117.xml"/><Relationship Id="rId7" Type="http://schemas.openxmlformats.org/officeDocument/2006/relationships/image" Target="../media/image201.png"/><Relationship Id="rId2" Type="http://schemas.openxmlformats.org/officeDocument/2006/relationships/diagramData" Target="../diagrams/data1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7.xml"/><Relationship Id="rId5" Type="http://schemas.openxmlformats.org/officeDocument/2006/relationships/diagramColors" Target="../diagrams/colors117.xml"/><Relationship Id="rId4" Type="http://schemas.openxmlformats.org/officeDocument/2006/relationships/diagramQuickStyle" Target="../diagrams/quickStyle117.xml"/><Relationship Id="rId9" Type="http://schemas.openxmlformats.org/officeDocument/2006/relationships/image" Target="../media/image20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diagramLayout" Target="../diagrams/layout118.xml"/><Relationship Id="rId7" Type="http://schemas.openxmlformats.org/officeDocument/2006/relationships/image" Target="../media/image204.png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Relationship Id="rId9" Type="http://schemas.openxmlformats.org/officeDocument/2006/relationships/image" Target="../media/image20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diagramLayout" Target="../diagrams/layout119.xml"/><Relationship Id="rId7" Type="http://schemas.openxmlformats.org/officeDocument/2006/relationships/image" Target="../media/image207.png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5" Type="http://schemas.openxmlformats.org/officeDocument/2006/relationships/diagramColors" Target="../diagrams/colors119.xml"/><Relationship Id="rId4" Type="http://schemas.openxmlformats.org/officeDocument/2006/relationships/diagramQuickStyle" Target="../diagrams/quickStyle119.xml"/><Relationship Id="rId9" Type="http://schemas.openxmlformats.org/officeDocument/2006/relationships/image" Target="../media/image20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24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diagramLayout" Target="../diagrams/layout76.xml"/><Relationship Id="rId7" Type="http://schemas.openxmlformats.org/officeDocument/2006/relationships/image" Target="../media/image127.png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7" Type="http://schemas.openxmlformats.org/officeDocument/2006/relationships/image" Target="../media/image129.pn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diagramLayout" Target="../diagrams/layout78.xml"/><Relationship Id="rId7" Type="http://schemas.openxmlformats.org/officeDocument/2006/relationships/image" Target="../media/image130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diagramLayout" Target="../diagrams/layout79.xml"/><Relationship Id="rId7" Type="http://schemas.openxmlformats.org/officeDocument/2006/relationships/image" Target="../media/image132.png"/><Relationship Id="rId2" Type="http://schemas.openxmlformats.org/officeDocument/2006/relationships/diagramData" Target="../diagrams/data7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9.xml"/><Relationship Id="rId5" Type="http://schemas.openxmlformats.org/officeDocument/2006/relationships/diagramColors" Target="../diagrams/colors79.xml"/><Relationship Id="rId4" Type="http://schemas.openxmlformats.org/officeDocument/2006/relationships/diagramQuickStyle" Target="../diagrams/quickStyle79.xml"/><Relationship Id="rId9" Type="http://schemas.openxmlformats.org/officeDocument/2006/relationships/image" Target="../media/image13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diagramLayout" Target="../diagrams/layout80.xml"/><Relationship Id="rId7" Type="http://schemas.openxmlformats.org/officeDocument/2006/relationships/image" Target="../media/image135.png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Relationship Id="rId9" Type="http://schemas.openxmlformats.org/officeDocument/2006/relationships/image" Target="../media/image13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diagramLayout" Target="../diagrams/layout81.xml"/><Relationship Id="rId7" Type="http://schemas.openxmlformats.org/officeDocument/2006/relationships/image" Target="../media/image138.png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Relationship Id="rId9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diagramLayout" Target="../diagrams/layout82.xml"/><Relationship Id="rId7" Type="http://schemas.openxmlformats.org/officeDocument/2006/relationships/image" Target="../media/image141.png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Relationship Id="rId9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7" Type="http://schemas.openxmlformats.org/officeDocument/2006/relationships/image" Target="../media/image144.png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diagramLayout" Target="../diagrams/layout84.xml"/><Relationship Id="rId7" Type="http://schemas.openxmlformats.org/officeDocument/2006/relationships/image" Target="../media/image145.png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Relationship Id="rId9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DATA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297" y="3311147"/>
            <a:ext cx="6153150" cy="14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4716" y="1936377"/>
            <a:ext cx="7584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集：久未谋面的“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</a:t>
            </a:r>
            <a:r>
              <a:rPr lang="en-US" altLang="zh-CN" dirty="0"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read.csv()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read.csv("Diamonds.csv")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8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数据摘要一览无余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41148" y="1708340"/>
            <a:ext cx="853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summary(diamond)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相关矩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round(cm,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2716" y="516119"/>
            <a:ext cx="3460407" cy="264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548" y="4181950"/>
            <a:ext cx="59245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相关矩阵的两种可视化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31223" y="1685191"/>
            <a:ext cx="8978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1.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xaxt = "n", yaxt = "n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axis(1, 1:dim(cm)[1], colnames(cm))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axis(2, 1:dim(cm)[1], colnames(cm), las = 2)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text(expand.grid(x = 1:dim(cm)[1], y = 1:dim(cm)[1]), labels=round(cm, 2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2. 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的条件格式色阶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颜色范围对应数字：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495" y="0"/>
            <a:ext cx="2545729" cy="1950722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0314" y="3406614"/>
            <a:ext cx="2092313" cy="1957193"/>
          </a:xfrm>
          <a:prstGeom prst="rect">
            <a:avLst/>
          </a:prstGeom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6264" y="4137604"/>
            <a:ext cx="2040190" cy="1557809"/>
          </a:xfrm>
          <a:prstGeom prst="rect">
            <a:avLst/>
          </a:prstGeom>
        </p:spPr>
      </p:pic>
      <p:pic>
        <p:nvPicPr>
          <p:cNvPr id="10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630" y="5498167"/>
            <a:ext cx="2221544" cy="9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练习：对</a:t>
            </a:r>
            <a:r>
              <a:rPr lang="en-US" altLang="zh-CN" dirty="0" smtClean="0"/>
              <a:t>TAOBAO.csv</a:t>
            </a:r>
            <a:r>
              <a:rPr lang="zh-CN" altLang="en-US" dirty="0" smtClean="0"/>
              <a:t>进行操作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939970" y="2063396"/>
            <a:ext cx="8530541" cy="3311189"/>
          </a:xfrm>
        </p:spPr>
        <p:txBody>
          <a:bodyPr/>
          <a:lstStyle/>
          <a:p>
            <a:r>
              <a:rPr lang="zh-CN" altLang="en-US" dirty="0" smtClean="0"/>
              <a:t>任务一：读取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zh-CN" altLang="en-US" dirty="0" smtClean="0"/>
              <a:t>命名为</a:t>
            </a:r>
            <a:r>
              <a:rPr lang="zh-CN" altLang="en-US" dirty="0"/>
              <a:t>变</a:t>
            </a:r>
            <a:r>
              <a:rPr lang="zh-CN" altLang="en-US" dirty="0" smtClean="0"/>
              <a:t>量</a:t>
            </a:r>
            <a:r>
              <a:rPr lang="en-US" altLang="zh-CN" sz="1800" cap="none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zh-CN" altLang="en-US" dirty="0">
                <a:solidFill>
                  <a:prstClr val="black"/>
                </a:solidFill>
              </a:rPr>
              <a:t> ，</a:t>
            </a:r>
            <a:r>
              <a:rPr lang="zh-CN" altLang="en-US" dirty="0" smtClean="0"/>
              <a:t>利用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zh-CN" altLang="en-US" dirty="0" smtClean="0"/>
              <a:t>选项将</a:t>
            </a:r>
            <a:r>
              <a:rPr lang="zh-CN" altLang="en-US" dirty="0"/>
              <a:t>异常</a:t>
            </a:r>
            <a:r>
              <a:rPr lang="zh-CN" altLang="en-US" dirty="0" smtClean="0"/>
              <a:t>字符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"\\N"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zh-CN" altLang="en-US" dirty="0" smtClean="0"/>
              <a:t>任务二：</a:t>
            </a:r>
            <a:r>
              <a:rPr lang="zh-CN" altLang="en-US" dirty="0"/>
              <a:t>利用数据摘</a:t>
            </a:r>
            <a:r>
              <a:rPr lang="zh-CN" altLang="en-US" dirty="0" smtClean="0"/>
              <a:t>要函数，</a:t>
            </a:r>
            <a:r>
              <a:rPr lang="zh-CN" altLang="en-US" dirty="0"/>
              <a:t>找到商家分布最集中的五个省份，并计算占样本商家的比例</a:t>
            </a:r>
          </a:p>
          <a:p>
            <a:r>
              <a:rPr lang="zh-CN" altLang="en-US" dirty="0" smtClean="0"/>
              <a:t>任务三：计算店</a:t>
            </a:r>
            <a:r>
              <a:rPr lang="zh-CN" altLang="en-US" dirty="0"/>
              <a:t>铺</a:t>
            </a:r>
            <a:r>
              <a:rPr lang="zh-CN" altLang="en-US" dirty="0" smtClean="0"/>
              <a:t>网页点击量“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zh-CN" altLang="en-US" dirty="0"/>
              <a:t>”</a:t>
            </a:r>
            <a:r>
              <a:rPr lang="zh-CN" altLang="en-US" dirty="0" smtClean="0"/>
              <a:t>和店铺成交数量“笔数”的相关性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：扫描各</a:t>
            </a:r>
            <a:r>
              <a:rPr lang="zh-CN" altLang="en-US" dirty="0"/>
              <a:t>变</a:t>
            </a:r>
            <a:r>
              <a:rPr lang="zh-CN" altLang="en-US" dirty="0" smtClean="0"/>
              <a:t>量的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与类型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65947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宝的完整的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没有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缺失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的数据样本情况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批量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查看各变量的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样本数量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批量查看各变量的数据类型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class)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859" y="3618109"/>
            <a:ext cx="3958633" cy="1486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874" y="2341675"/>
            <a:ext cx="120015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924" y="5104436"/>
            <a:ext cx="5464635" cy="10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转</a:t>
            </a:r>
            <a:r>
              <a:rPr lang="zh-CN" altLang="en-US" dirty="0"/>
              <a:t>数</a:t>
            </a:r>
            <a:r>
              <a:rPr lang="zh-CN" altLang="en-US" dirty="0" smtClean="0"/>
              <a:t>值、填充</a:t>
            </a:r>
            <a:r>
              <a:rPr lang="en-US" altLang="zh-CN" dirty="0" smtClean="0"/>
              <a:t>NA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687294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设计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函数将因子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向量转换为纯数值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向量，并用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的值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填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后的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e1, e2, e3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，并求出总雇员数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037" y="2267252"/>
            <a:ext cx="2875103" cy="698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037" y="3086652"/>
            <a:ext cx="2811519" cy="107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553" y="5375090"/>
            <a:ext cx="4890967" cy="56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洗数据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：去芜存菁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查看雇员数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异常的子集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扔掉该子集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!(employee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把缺失样本超过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的变量扔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掉，并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保留各变量都没有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的样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再次查看各变量的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样本数量，确认已经洗净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9430" y="5201385"/>
            <a:ext cx="2613467" cy="121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765" y="1701543"/>
            <a:ext cx="3015791" cy="8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性回归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18892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15477" y="1846730"/>
            <a:ext cx="9549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元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线性回归的公式：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~ X1 + X2 + X3…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高次线性回归的公式，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多项式与一般多项式形式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l3a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l3b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3, raw = T),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summary(l3b)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768" y="0"/>
            <a:ext cx="3575191" cy="209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268" y="4266833"/>
            <a:ext cx="3250981" cy="202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250" y="4266833"/>
            <a:ext cx="3643918" cy="20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PLOT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交叉散点图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 "e3", "employee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的绘图参数顾问：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c(2,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对因子变量绘图：一维柱形图、二维沉积图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((9:1)/9, 0, 1), main = "Distribution of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2:4, main = "Marriage ~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"Marriage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23" y="2569581"/>
            <a:ext cx="4181233" cy="1403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3701" y="156198"/>
            <a:ext cx="2839732" cy="17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数值变量的一维分布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直方图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breaks = 30, main = "Distribution of Log(Page Views)",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平滑处理后的密度图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width = 0.5), main 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Density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Distribution of Log(Page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Q-Q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图：两类一维分布的一致性检验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461" y="433500"/>
            <a:ext cx="2667151" cy="165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265" y="3586153"/>
            <a:ext cx="2318222" cy="139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6501" y="5173884"/>
            <a:ext cx="2174214" cy="131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932" y="5173884"/>
            <a:ext cx="2201952" cy="12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数值变量的二维分布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为对数轴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plot(sales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log = "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18, main = "Relationship between Sales of Page Views")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定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序的散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图，与秩回归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18, main = "Rank Relationship between Sales and 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048" y="216121"/>
            <a:ext cx="3145662" cy="191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9473" y="4658013"/>
            <a:ext cx="3186280" cy="172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5250" y="4136631"/>
            <a:ext cx="3061239" cy="18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因子</a:t>
            </a:r>
            <a:r>
              <a:rPr lang="zh-CN" altLang="en-US" dirty="0" smtClean="0"/>
              <a:t>与数值变量的联合分布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4812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箱线图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颠倒坐标轴：箱线图变沉积图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059" y="398164"/>
            <a:ext cx="2541732" cy="158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6091" y="4112026"/>
            <a:ext cx="3749146" cy="2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Package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83159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>
          <a:xfrm>
            <a:off x="3044142" y="2063396"/>
            <a:ext cx="8036365" cy="331118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内</a:t>
            </a:r>
            <a:r>
              <a:rPr lang="zh-CN" altLang="en-US" sz="3600" dirty="0" smtClean="0"/>
              <a:t>容详见</a:t>
            </a:r>
            <a:r>
              <a:rPr lang="en-US" altLang="zh-CN" sz="3600" dirty="0" smtClean="0"/>
              <a:t>Lecture 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43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</a:t>
            </a:r>
            <a:r>
              <a:rPr lang="en-US" altLang="zh-CN" sz="4800" dirty="0" smtClean="0"/>
              <a:t>5 Classify</a:t>
            </a:r>
            <a:r>
              <a:rPr lang="en-US" altLang="zh-CN" sz="4800" dirty="0" smtClean="0"/>
              <a:t> DATA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</a:t>
            </a:r>
            <a:r>
              <a:rPr lang="en-US" altLang="zh-CN" sz="3200" dirty="0" smtClean="0"/>
              <a:t>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605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2,4,8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</a:t>
            </a:r>
            <a:r>
              <a:rPr lang="zh-CN" altLang="en-US" sz="2800" dirty="0" smtClean="0"/>
              <a:t>载课程文件的数据</a:t>
            </a:r>
            <a:r>
              <a:rPr lang="zh-CN" altLang="en-US" sz="2800" dirty="0" smtClean="0"/>
              <a:t>集</a:t>
            </a:r>
            <a:r>
              <a:rPr lang="en-US" altLang="zh-CN" sz="2800" dirty="0"/>
              <a:t>”TAOBAO.CSV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好迎接进阶难度的思维挑战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13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了解</a:t>
            </a:r>
            <a:r>
              <a:rPr lang="en-US" altLang="zh-CN" sz="2800" dirty="0" smtClean="0"/>
              <a:t>Statistical Learning</a:t>
            </a:r>
            <a:r>
              <a:rPr lang="zh-CN" altLang="en-US" sz="2800" dirty="0" smtClean="0"/>
              <a:t>的基本概念、流程与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  <a:p>
            <a:r>
              <a:rPr lang="zh-CN" altLang="en-US" sz="2800" dirty="0"/>
              <a:t>了</a:t>
            </a:r>
            <a:r>
              <a:rPr lang="zh-CN" altLang="en-US" sz="2800" dirty="0" smtClean="0"/>
              <a:t>解</a:t>
            </a:r>
            <a:r>
              <a:rPr lang="en-US" altLang="zh-CN" sz="2800" dirty="0" smtClean="0"/>
              <a:t>CLASSIFICATION</a:t>
            </a:r>
            <a:r>
              <a:rPr lang="zh-CN" altLang="en-US" sz="2800" dirty="0" smtClean="0"/>
              <a:t>的各种方法的原理与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5811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4059202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7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CLASSIFY?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6253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800" dirty="0" smtClean="0"/>
                  <a:t>我们感兴趣的分类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:pPr lvl="1"/>
                <a:r>
                  <a:rPr lang="zh-CN" altLang="en-US" sz="2600" dirty="0" smtClean="0"/>
                  <a:t>病人是否患某种病？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𝑁𝑜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600" b="0" dirty="0" smtClean="0"/>
              </a:p>
              <a:p>
                <a:pPr lvl="1"/>
                <a:r>
                  <a:rPr lang="zh-CN" altLang="en-US" sz="2600" dirty="0" smtClean="0"/>
                  <a:t>银行是否该给某人贷款？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𝐶𝑟𝑒𝑑𝑖𝑡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𝐴𝑢𝑑𝑖𝑡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人</a:t>
                </a:r>
                <a:r>
                  <a:rPr lang="zh-CN" altLang="en-US" sz="2600" dirty="0"/>
                  <a:t>的</a:t>
                </a:r>
                <a:r>
                  <a:rPr lang="zh-CN" altLang="en-US" sz="2600" dirty="0" smtClean="0"/>
                  <a:t>性格</a:t>
                </a:r>
                <a:r>
                  <a:rPr lang="zh-CN" altLang="en-US" sz="2600" dirty="0"/>
                  <a:t>类型</a:t>
                </a:r>
                <a:r>
                  <a:rPr lang="zh-CN" altLang="en-US" sz="2600" dirty="0" smtClean="0"/>
                  <a:t>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𝑀𝐵𝑇𝐼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600" dirty="0" smtClean="0"/>
              </a:p>
              <a:p>
                <a:r>
                  <a:rPr lang="zh-CN" altLang="en-US" sz="2800" dirty="0" smtClean="0"/>
                  <a:t>影响分类的因素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endParaRPr lang="en-US" altLang="zh-CN" sz="26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384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92898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1837765"/>
                <a:ext cx="8692587" cy="374123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/>
                      <m:t>𝑌</m:t>
                    </m:r>
                    <m:r>
                      <a:rPr lang="en-US" altLang="zh-CN" sz="2800" i="1" smtClean="0"/>
                      <m:t>=</m:t>
                    </m:r>
                    <m:r>
                      <a:rPr lang="en-US" altLang="zh-CN" sz="2800" i="1" smtClean="0"/>
                      <m:t>𝑓</m:t>
                    </m:r>
                    <m:d>
                      <m:dPr>
                        <m:ctrlPr>
                          <a:rPr lang="en-US" altLang="zh-CN" sz="2800" i="1"/>
                        </m:ctrlPr>
                      </m:dPr>
                      <m:e>
                        <m:r>
                          <a:rPr lang="en-US" altLang="zh-CN" sz="2800" b="1" i="1"/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400" dirty="0"/>
                  <a:t>如</a:t>
                </a:r>
                <a:r>
                  <a:rPr lang="zh-CN" altLang="en-US" sz="2400" dirty="0"/>
                  <a:t>何确定</a:t>
                </a:r>
                <a14:m>
                  <m:oMath xmlns:m="http://schemas.openxmlformats.org/officeDocument/2006/math">
                    <m:r>
                      <a:rPr lang="en-US" altLang="zh-CN" sz="2400" i="1"/>
                      <m:t>𝑓</m:t>
                    </m:r>
                  </m:oMath>
                </a14:m>
                <a:r>
                  <a:rPr lang="en-US" altLang="zh-CN" sz="2400" dirty="0"/>
                  <a:t>?</a:t>
                </a:r>
              </a:p>
              <a:p>
                <a:pPr lvl="1"/>
                <a:r>
                  <a:rPr lang="zh-CN" altLang="en-US" sz="2400" dirty="0"/>
                  <a:t>如</a:t>
                </a:r>
                <a:r>
                  <a:rPr lang="zh-CN" altLang="en-US" sz="2400" dirty="0"/>
                  <a:t>何衡量分类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/>
                          <m:t>Y</m:t>
                        </m:r>
                      </m:e>
                    </m:acc>
                    <m:r>
                      <a:rPr lang="en-US" altLang="zh-CN" sz="2800" i="1"/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/>
                        </m:ctrlPr>
                      </m:accPr>
                      <m:e>
                        <m:r>
                          <a:rPr lang="en-US" altLang="zh-CN" sz="2400" i="1"/>
                          <m:t>𝑓</m:t>
                        </m:r>
                      </m:e>
                    </m:acc>
                    <m:r>
                      <a:rPr lang="en-US" altLang="zh-CN" sz="2400" i="1"/>
                      <m:t>(</m:t>
                    </m:r>
                    <m:r>
                      <a:rPr lang="en-US" altLang="zh-CN" sz="2400" b="1" i="1"/>
                      <m:t>𝑿</m:t>
                    </m:r>
                    <m:r>
                      <a:rPr lang="en-US" altLang="zh-CN" sz="2400" i="1"/>
                      <m:t>)</m:t>
                    </m:r>
                  </m:oMath>
                </a14:m>
                <a:r>
                  <a:rPr lang="zh-CN" altLang="en-US" sz="2400" dirty="0"/>
                  <a:t>的好坏</a:t>
                </a:r>
                <a:r>
                  <a:rPr lang="en-US" altLang="zh-CN" sz="2400" dirty="0" smtClean="0"/>
                  <a:t>?</a:t>
                </a:r>
                <a:endParaRPr lang="en-US" altLang="zh-CN" sz="2400" dirty="0"/>
              </a:p>
              <a:p>
                <a:r>
                  <a:rPr lang="en-US" altLang="zh-CN" sz="2600" dirty="0" smtClean="0"/>
                  <a:t>LOSS </a:t>
                </a:r>
                <a:r>
                  <a:rPr lang="en-US" altLang="zh-CN" sz="2600" dirty="0"/>
                  <a:t>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/>
                      <m:t>𝐿</m:t>
                    </m:r>
                    <m:d>
                      <m:dPr>
                        <m:ctrlPr>
                          <a:rPr lang="en-US" altLang="zh-CN" sz="2600" i="1"/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/>
                            </m:ctrlPr>
                          </m:accPr>
                          <m:e>
                            <m:r>
                              <a:rPr lang="en-US" altLang="zh-CN" sz="2600" i="1"/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/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/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/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/>
                            </m:ctrlPr>
                          </m:accPr>
                          <m:e>
                            <m:r>
                              <a:rPr lang="en-US" altLang="zh-CN" sz="2600" i="1"/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/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/>
                        </m:ctrlPr>
                      </m:dPr>
                      <m:e>
                        <m:r>
                          <a:rPr lang="en-US" altLang="zh-CN" sz="2600" i="1"/>
                          <m:t>𝑌</m:t>
                        </m:r>
                        <m:r>
                          <a:rPr lang="en-US" altLang="zh-CN" sz="2600" i="1"/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/>
                            </m:ctrlPr>
                          </m:accPr>
                          <m:e>
                            <m:r>
                              <a:rPr lang="en-US" altLang="zh-CN" sz="2600" i="1"/>
                              <m:t>𝑓</m:t>
                            </m:r>
                          </m:e>
                        </m:acc>
                        <m:r>
                          <a:rPr lang="en-US" altLang="zh-CN" sz="2600" i="1"/>
                          <m:t>(</m:t>
                        </m:r>
                        <m:r>
                          <a:rPr lang="en-US" altLang="zh-CN" sz="2600" b="1" i="1"/>
                          <m:t>𝑿</m:t>
                        </m:r>
                        <m:r>
                          <a:rPr lang="en-US" altLang="zh-CN" sz="2600" i="1"/>
                          <m:t>)</m:t>
                        </m:r>
                      </m:e>
                    </m:d>
                  </m:oMath>
                </a14:m>
                <a:endParaRPr lang="en-US" altLang="zh-CN" sz="2600" dirty="0"/>
              </a:p>
              <a:p>
                <a:pPr lvl="1"/>
                <a:r>
                  <a:rPr lang="en-US" altLang="zh-CN" sz="2400" dirty="0" err="1"/>
                  <a:t>EuClidian</a:t>
                </a:r>
                <a:r>
                  <a:rPr lang="zh-CN" altLang="en-US" sz="2400" dirty="0"/>
                  <a:t>空间距离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/>
                      <m:t>𝐿</m:t>
                    </m:r>
                    <m:d>
                      <m:dPr>
                        <m:ctrlPr>
                          <a:rPr lang="en-US" altLang="zh-CN" sz="2400" i="1"/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/>
                            </m:ctrlPr>
                          </m:accPr>
                          <m:e>
                            <m:r>
                              <a:rPr lang="en-US" altLang="zh-CN" sz="2400" i="1"/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/>
                      <m:t>=</m:t>
                    </m:r>
                    <m:sSup>
                      <m:sSupPr>
                        <m:ctrlPr>
                          <a:rPr lang="en-US" altLang="zh-CN" sz="2400" i="1"/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/>
                            </m:ctrlPr>
                          </m:dPr>
                          <m:e>
                            <m:r>
                              <a:rPr lang="en-US" altLang="zh-CN" sz="2400" i="1"/>
                              <m:t>𝑌</m:t>
                            </m:r>
                            <m:r>
                              <a:rPr lang="en-US" altLang="zh-CN" sz="2400" i="1"/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/>
                                </m:ctrlPr>
                              </m:accPr>
                              <m:e>
                                <m:r>
                                  <a:rPr lang="en-US" altLang="zh-CN" sz="2400" i="1"/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/>
                                </m:ctrlPr>
                              </m:dPr>
                              <m:e>
                                <m:r>
                                  <a:rPr lang="en-US" altLang="zh-CN" sz="2400" b="1" i="1"/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/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</a:p>
              <a:p>
                <a:pPr lvl="1"/>
                <a:r>
                  <a:rPr lang="en-US" altLang="zh-CN" sz="2400" dirty="0"/>
                  <a:t>0-1 Loss Function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/>
                      <m:t>𝐿</m:t>
                    </m:r>
                    <m:d>
                      <m:dPr>
                        <m:ctrlPr>
                          <a:rPr lang="en-US" altLang="zh-CN" sz="2400" i="1"/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/>
                            </m:ctrlPr>
                          </m:accPr>
                          <m:e>
                            <m:r>
                              <a:rPr lang="en-US" altLang="zh-CN" sz="2400" i="1"/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/>
                      <m:t>=</m:t>
                    </m:r>
                    <m:r>
                      <a:rPr lang="en-US" altLang="zh-CN" sz="2400" i="1"/>
                      <m:t>𝕀</m:t>
                    </m:r>
                    <m:d>
                      <m:dPr>
                        <m:ctrlPr>
                          <a:rPr lang="en-US" altLang="zh-CN" sz="2400" i="1"/>
                        </m:ctrlPr>
                      </m:dPr>
                      <m:e>
                        <m:r>
                          <a:rPr lang="en-US" altLang="zh-CN" sz="2400" i="1"/>
                          <m:t>𝑌</m:t>
                        </m:r>
                        <m:r>
                          <a:rPr lang="en-US" altLang="zh-CN" sz="2400" i="1"/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i="1"/>
                            </m:ctrlPr>
                          </m:accPr>
                          <m:e>
                            <m:r>
                              <a:rPr lang="en-US" altLang="zh-CN" sz="2400" i="1"/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i="1"/>
                            </m:ctrlPr>
                          </m:dPr>
                          <m:e>
                            <m:r>
                              <a:rPr lang="en-US" altLang="zh-CN" sz="2400" b="1" i="1"/>
                              <m:t>𝑿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Cross-entropy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/>
                      <m:t>𝐿</m:t>
                    </m:r>
                    <m:d>
                      <m:dPr>
                        <m:ctrlPr>
                          <a:rPr lang="en-US" altLang="zh-CN" sz="2400" i="1"/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/>
                            </m:ctrlPr>
                          </m:accPr>
                          <m:e>
                            <m:r>
                              <a:rPr lang="en-US" altLang="zh-CN" sz="2400" i="1"/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/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+mn-ea"/>
                          </a:rPr>
                          <m:t>𝑌</m:t>
                        </m:r>
                        <m:func>
                          <m:funcPr>
                            <m:ctrlPr>
                              <a:rPr lang="en-US" altLang="zh-CN" sz="2400" i="1" cap="none" smtClean="0">
                                <a:latin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cap="none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cap="none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cap="none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2400" b="0" cap="none" dirty="0" smtClean="0"/>
              </a:p>
              <a:p>
                <a:r>
                  <a:rPr lang="zh-CN" altLang="en-US" sz="2600" dirty="0" smtClean="0"/>
                  <a:t>最小化</a:t>
                </a:r>
                <a:r>
                  <a:rPr lang="en-US" altLang="zh-CN" sz="2600" dirty="0" smtClean="0"/>
                  <a:t>Risk Function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altLang="zh-CN" sz="30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1837765"/>
                <a:ext cx="8692587" cy="3741233"/>
              </a:xfrm>
              <a:blipFill>
                <a:blip r:embed="rId7"/>
                <a:stretch>
                  <a:fillRect l="-1823" t="-5375" b="-5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587" y="923800"/>
            <a:ext cx="3432522" cy="20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 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4412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编制三种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Loss Function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loss$ZeroOne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&gt;= 0.5) != y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loss$CrossEntropy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-log(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yhat^y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 (1-yhat)^(1-y))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return(apply(loss,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用分类变量进行试验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c(0, 1, 1)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1),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0),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(c(0.2, 0.8, 0.7), 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966" y="4230186"/>
            <a:ext cx="3057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6115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已知</a:t>
                </a:r>
                <a:r>
                  <a:rPr lang="zh-CN" altLang="en-US" sz="2400" b="0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，如何证明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/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对</a:t>
                </a:r>
                <a:r>
                  <a:rPr lang="zh-CN" altLang="en-US" sz="2400" dirty="0"/>
                  <a:t>其</a:t>
                </a:r>
                <a:r>
                  <a:rPr lang="zh-CN" altLang="en-US" sz="2400" dirty="0" smtClean="0"/>
                  <a:t>他的样本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也有效</a:t>
                </a:r>
                <a:r>
                  <a:rPr lang="en-US" altLang="zh-CN" sz="2400" dirty="0" smtClean="0"/>
                  <a:t>?</a:t>
                </a:r>
              </a:p>
              <a:p>
                <a:r>
                  <a:rPr lang="zh-CN" altLang="en-US" sz="2400" dirty="0" smtClean="0"/>
                  <a:t>训</a:t>
                </a:r>
                <a:r>
                  <a:rPr lang="zh-CN" altLang="en-US" sz="2400" dirty="0"/>
                  <a:t>练</a:t>
                </a:r>
                <a:r>
                  <a:rPr lang="zh-CN" altLang="en-US" sz="2400" dirty="0" smtClean="0"/>
                  <a:t>集，预测集：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b="0" dirty="0" smtClean="0"/>
              </a:p>
              <a:p>
                <a:r>
                  <a:rPr lang="zh-CN" altLang="en-US" sz="2400" dirty="0" smtClean="0"/>
                  <a:t>模型训练</a:t>
                </a:r>
                <a:r>
                  <a:rPr lang="zh-CN" altLang="en-US" sz="2400" dirty="0"/>
                  <a:t>注</a:t>
                </a:r>
                <a:r>
                  <a:rPr lang="zh-CN" altLang="en-US" sz="2400" dirty="0" smtClean="0"/>
                  <a:t>意</a:t>
                </a:r>
                <a:r>
                  <a:rPr lang="en-US" altLang="zh-CN" sz="2400" dirty="0" smtClean="0"/>
                  <a:t>Over-</a:t>
                </a:r>
                <a:r>
                  <a:rPr lang="en-US" altLang="zh-CN" sz="2400" dirty="0" err="1" smtClean="0"/>
                  <a:t>FItting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BIAS-Variance TRADE-OFF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i="1" cap="none" dirty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0" cap="none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cap="none" dirty="0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cap="none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训练时为</a:t>
                </a:r>
                <a:r>
                  <a:rPr lang="zh-CN" altLang="en-US" sz="2200" cap="none" dirty="0" smtClean="0"/>
                  <a:t>减小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选择越复杂的模型</a:t>
                </a:r>
                <a14:m>
                  <m:oMath xmlns:m="http://schemas.openxmlformats.org/officeDocument/2006/math">
                    <m:r>
                      <a:rPr lang="en-US" altLang="zh-CN" sz="2200" b="0" i="0" cap="none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200" cap="none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越</a:t>
                </a:r>
                <a:r>
                  <a:rPr lang="zh-CN" altLang="en-US" sz="2200" dirty="0"/>
                  <a:t>大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  <a:blipFill>
                <a:blip r:embed="rId7"/>
                <a:stretch>
                  <a:fillRect l="-2038" t="-73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659" y="0"/>
            <a:ext cx="5284024" cy="2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62393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function(data, valid = 0.2, seed = 1){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sample(dim(data)[1], dim(data)[1]*valid)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10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6032" y="1837765"/>
            <a:ext cx="93669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c("", "\\N", "#NUM!", "#VALUE!"))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(ent$e2 + ent$e3)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265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34854" y="1647422"/>
            <a:ext cx="9294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"e3", "employee", "withe"),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employee &gt; 0 &amp; employee &lt; 100 &amp; sales &gt; 10)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~ log10(sales),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withe + 1,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37" y="3435812"/>
            <a:ext cx="2466146" cy="13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LOGISTIC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58416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 smtClean="0"/>
                  <a:t>二分类：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r>
                  <a:rPr lang="zh-CN" altLang="en-US" sz="2600" dirty="0" smtClean="0"/>
                  <a:t>线性回归：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endParaRPr lang="en-US" altLang="zh-CN" sz="2600" b="1" dirty="0"/>
              </a:p>
              <a:p>
                <a:pPr lvl="1"/>
                <a:r>
                  <a:rPr lang="en-US" altLang="zh-CN" sz="2600" b="0" dirty="0" err="1" smtClean="0"/>
                  <a:t>LoGISTIC</a:t>
                </a:r>
                <a:r>
                  <a:rPr lang="zh-CN" altLang="en-US" sz="2600" dirty="0"/>
                  <a:t>回归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600" dirty="0" smtClean="0"/>
              </a:p>
              <a:p>
                <a:pPr lvl="2"/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cap="none" smtClean="0">
                            <a:latin typeface="Cambria Math" panose="02040503050406030204" pitchFamily="18" charset="0"/>
                          </a:rPr>
                          <m:t>𝑿𝒘</m:t>
                        </m:r>
                      </m:e>
                    </m:func>
                  </m:oMath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665" t="-6250" b="-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50603" y="1974052"/>
            <a:ext cx="9421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利用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函数进行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回归并在测试集上验证准确率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c(0, 1))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points(log10(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4282376"/>
            <a:ext cx="3393491" cy="19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Types of Errors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10180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建立函数计算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的比例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y, t){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phat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 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y)/sum(y)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!y)/sum(!y)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0.8)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2366"/>
              </p:ext>
            </p:extLst>
          </p:nvPr>
        </p:nvGraphicFramePr>
        <p:xfrm>
          <a:off x="2569578" y="1647711"/>
          <a:ext cx="901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170">
                  <a:extLst>
                    <a:ext uri="{9D8B030D-6E8A-4147-A177-3AD203B41FA5}">
                      <a16:colId xmlns:a16="http://schemas.microsoft.com/office/drawing/2014/main" val="2049801112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2937155729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675978930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31691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Predict Class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285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</a:t>
                      </a:r>
                      <a:r>
                        <a:rPr lang="en-US" altLang="zh-CN" b="0" dirty="0" smtClean="0"/>
                        <a:t>rue Class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Negative -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188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Pos.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False</a:t>
                      </a:r>
                      <a:r>
                        <a:rPr lang="en-US" b="0" baseline="0" dirty="0" smtClean="0">
                          <a:solidFill>
                            <a:srgbClr val="0070C0"/>
                          </a:solidFill>
                        </a:rPr>
                        <a:t> Neg.   Type-2 Err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57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Negative -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False Pos.   Type-1 Err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Neg.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6327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136" y="4906822"/>
            <a:ext cx="2609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904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曲线函数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(1, 0, -0.01),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 = 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plot(mat[1,] ~ mat[2,], type = "l",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"False Positive Rate",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"True Positive Rate", main = "ROC Curve")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(0, 1,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return(c(Gini = sum((mat[1,-1]+mat[1,-101])*diff(mat[2,]))/2))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28014" y="1669857"/>
            <a:ext cx="8692587" cy="14616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如何决定二分类函数到底该在哪个概率值分界？</a:t>
            </a:r>
            <a:endParaRPr lang="en-US" altLang="zh-CN" sz="2800" dirty="0" smtClean="0"/>
          </a:p>
          <a:p>
            <a:r>
              <a:rPr lang="en-US" altLang="zh-CN" sz="2800" dirty="0"/>
              <a:t>ROC, receiver operating </a:t>
            </a:r>
            <a:r>
              <a:rPr lang="en-US" altLang="zh-CN" sz="2800" dirty="0" smtClean="0"/>
              <a:t>characteristic</a:t>
            </a:r>
          </a:p>
          <a:p>
            <a:pPr lvl="1"/>
            <a:r>
              <a:rPr lang="zh-CN" altLang="en-US" sz="2600" dirty="0" smtClean="0"/>
              <a:t>利用</a:t>
            </a:r>
            <a:r>
              <a:rPr lang="en-US" altLang="zh-CN" sz="2600" dirty="0" smtClean="0"/>
              <a:t>True Positive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Negative Positive</a:t>
            </a:r>
            <a:r>
              <a:rPr lang="zh-CN" altLang="en-US" sz="2600" dirty="0" smtClean="0"/>
              <a:t>的关系绘制曲线</a:t>
            </a:r>
            <a:endParaRPr lang="en-US" altLang="zh-CN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413" y="19812"/>
            <a:ext cx="2894271" cy="1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30682" y="2008776"/>
            <a:ext cx="9668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函数的训练与预测过程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y = "withe"){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(paste(y, 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"~")),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LossTrain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LossValid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“*”在线性回归的公式里表示交互项，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a*b = a + b + a:b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Logistic("log10(sales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* 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Logistic("poly(log10(sales), 2) *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2)")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Logistic("1")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57" y="5702095"/>
            <a:ext cx="32956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59" y="5697333"/>
            <a:ext cx="46386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607" y="5673520"/>
            <a:ext cx="2752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LDA/QDA/KNN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06015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sz="2600" dirty="0" smtClean="0"/>
                  <a:t>Bayes Formula</a:t>
                </a:r>
                <a:r>
                  <a:rPr lang="en-US" altLang="zh-CN" sz="2600" dirty="0"/>
                  <a:t>:</a:t>
                </a:r>
                <a:endParaRPr lang="en-US" altLang="zh-CN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9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lang="zh-CN" altLang="en-US" sz="2200" dirty="0" smtClean="0"/>
                  <a:t>动物，动物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/>
                  <a:t>的总数为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，地理分布为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，请问在地点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/>
                  <a:t>发现一只动物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它</a:t>
                </a:r>
                <a:r>
                  <a:rPr lang="zh-CN" altLang="en-US" sz="2200" dirty="0" smtClean="0"/>
                  <a:t>最可能是？</a:t>
                </a:r>
                <a:endParaRPr lang="en-US" altLang="zh-CN" sz="2200" dirty="0" smtClean="0"/>
              </a:p>
              <a:p>
                <a:r>
                  <a:rPr lang="zh-CN" altLang="en-US" sz="2600" dirty="0"/>
                  <a:t>解决办</a:t>
                </a:r>
                <a:r>
                  <a:rPr lang="zh-CN" altLang="en-US" sz="2600" dirty="0" smtClean="0"/>
                  <a:t>法：</a:t>
                </a:r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按直线划分领地：</a:t>
                </a:r>
                <a:r>
                  <a:rPr lang="en-US" altLang="zh-CN" sz="2600" dirty="0" smtClean="0"/>
                  <a:t>LDA, Linear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按二次函数划分领地：</a:t>
                </a:r>
                <a:r>
                  <a:rPr lang="en-US" altLang="zh-CN" sz="2600" dirty="0" smtClean="0"/>
                  <a:t>QDA, QUADRATIC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按离它最近的</a:t>
                </a:r>
                <a:r>
                  <a:rPr lang="en-US" altLang="zh-CN" sz="2600" cap="none" dirty="0" smtClean="0"/>
                  <a:t>k</a:t>
                </a:r>
                <a:r>
                  <a:rPr lang="zh-CN" altLang="en-US" sz="2600" dirty="0" smtClean="0"/>
                  <a:t>个样本判断它：</a:t>
                </a:r>
                <a:r>
                  <a:rPr lang="en-US" altLang="zh-CN" sz="2600" dirty="0" smtClean="0"/>
                  <a:t>KNN, K-Nearest Neighborhood</a:t>
                </a:r>
                <a:endParaRPr lang="en-US" altLang="zh-CN" sz="26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1613" t="-496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Discriminant analysis</a:t>
            </a:r>
            <a:endParaRPr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：假设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为中心正态分布，有共同的方差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89" y="1586175"/>
            <a:ext cx="2357096" cy="930806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207965"/>
            <a:ext cx="942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library(MASS)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481" y="2950403"/>
            <a:ext cx="2792493" cy="18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Quadratic</a:t>
            </a:r>
            <a:r>
              <a:rPr lang="en-US" altLang="zh-CN" dirty="0" smtClean="0"/>
              <a:t> Discriminant analysis</a:t>
            </a:r>
            <a:endParaRPr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QDA</a:t>
                </a:r>
                <a:r>
                  <a:rPr lang="zh-CN" altLang="en-US" dirty="0" smtClean="0"/>
                  <a:t>：仍假设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为中心正态分布，但各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点分布的方差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彼此相异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  <a:blipFill>
                <a:blip r:embed="rId2"/>
                <a:stretch>
                  <a:fillRect l="-1613" r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358436"/>
            <a:ext cx="942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475" y="2928395"/>
            <a:ext cx="2921990" cy="14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641" y="2790105"/>
            <a:ext cx="3785042" cy="1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K-Nearest Neighborhood</a:t>
            </a:r>
            <a:endParaRPr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KNN</a:t>
                </a:r>
                <a:r>
                  <a:rPr lang="zh-CN" altLang="en-US" dirty="0" smtClean="0"/>
                  <a:t>：近朱者赤，近墨者黑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</m:oMath>
                </a14:m>
                <a:endParaRPr lang="en-US" altLang="zh-CN" sz="2000" dirty="0" smtClean="0"/>
              </a:p>
              <a:p>
                <a:endParaRPr lang="en-US" altLang="zh-CN" sz="26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3814426"/>
            <a:ext cx="9421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library(class)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k = 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92" y="116037"/>
            <a:ext cx="2383842" cy="2318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179" y="2404515"/>
            <a:ext cx="3745616" cy="199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757" y="5375470"/>
            <a:ext cx="3190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Decision Tree</a:t>
            </a:r>
            <a:endParaRPr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决策树：使用一连串问题刨根问底</a:t>
                </a:r>
              </a:p>
              <a:p>
                <a:pPr lvl="1"/>
                <a:r>
                  <a:rPr lang="en-US" altLang="zh-CN" dirty="0"/>
                  <a:t>Ex: </a:t>
                </a:r>
                <a:r>
                  <a:rPr lang="zh-CN" altLang="en-US" dirty="0"/>
                  <a:t>必应读心机器人</a:t>
                </a:r>
              </a:p>
              <a:p>
                <a:pPr lvl="1"/>
                <a:r>
                  <a:rPr lang="zh-CN" altLang="en-US" dirty="0" smtClean="0"/>
                  <a:t>问多少才够？</a:t>
                </a:r>
                <a:endParaRPr lang="en-US" altLang="zh-CN" dirty="0" smtClean="0"/>
              </a:p>
              <a:p>
                <a:r>
                  <a:rPr lang="en-US" altLang="zh-CN" dirty="0" smtClean="0"/>
                  <a:t>Regularized Risk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LOSS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COMPLEXITY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复杂度的</a:t>
                </a:r>
                <a:r>
                  <a:rPr lang="zh-CN" altLang="en-US" dirty="0"/>
                  <a:t>惩</a:t>
                </a:r>
                <a:r>
                  <a:rPr lang="zh-CN" altLang="en-US" dirty="0" smtClean="0"/>
                  <a:t>罚</a:t>
                </a:r>
                <a:r>
                  <a:rPr lang="zh-CN" altLang="en-US" dirty="0"/>
                  <a:t>函</a:t>
                </a:r>
                <a:r>
                  <a:rPr lang="zh-CN" altLang="en-US" dirty="0" smtClean="0"/>
                  <a:t>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控制复杂性惩罚的权重，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越大函数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越简单</a:t>
                </a:r>
                <a:endParaRPr lang="en-US" altLang="zh-CN" dirty="0" smtClean="0"/>
              </a:p>
              <a:p>
                <a:r>
                  <a:rPr lang="zh-CN" altLang="en-US" sz="2200" dirty="0" smtClean="0"/>
                  <a:t>对于分类树</a:t>
                </a:r>
                <a:r>
                  <a:rPr lang="en-US" altLang="zh-CN" sz="2200" dirty="0" smtClean="0"/>
                  <a:t>Classification Tree</a:t>
                </a:r>
                <a:r>
                  <a:rPr lang="zh-CN" altLang="en-US" sz="2200" dirty="0" smtClean="0"/>
                  <a:t>，可以设</a:t>
                </a:r>
                <a:endParaRPr lang="en-US" altLang="zh-CN" sz="2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cap="none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2000" i="1" cap="none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 cap="none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为第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 smtClean="0"/>
                  <a:t>个分支的点在分类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 smtClean="0"/>
                  <a:t>中的比率</a:t>
                </a:r>
                <a:endParaRPr lang="en-US" altLang="zh-CN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树</m:t>
                    </m:r>
                  </m:oMath>
                </a14:m>
                <a:r>
                  <a:rPr lang="zh-CN" altLang="en-US" sz="2000" dirty="0" smtClean="0"/>
                  <a:t>分支的总数量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  <a:blipFill>
                <a:blip r:embed="rId2"/>
                <a:stretch>
                  <a:fillRect l="-1613" t="-2351" b="-5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339" y="142940"/>
            <a:ext cx="4288344" cy="22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</a:t>
            </a:r>
            <a:r>
              <a:rPr lang="en-US" altLang="zh-CN" dirty="0" smtClean="0"/>
              <a:t> Tree</a:t>
            </a:r>
            <a:r>
              <a:rPr lang="zh-CN" altLang="en-US" dirty="0" smtClean="0"/>
              <a:t>的特点</a:t>
            </a:r>
            <a:endParaRPr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优势：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对人友好、易于理解、可视化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对定类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因子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变量没有复杂的转换</a:t>
                </a:r>
                <a:endParaRPr lang="en-US" altLang="zh-CN" dirty="0"/>
              </a:p>
              <a:p>
                <a:r>
                  <a:rPr lang="zh-CN" altLang="en-US" dirty="0"/>
                  <a:t>劣势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预</a:t>
                </a:r>
                <a:r>
                  <a:rPr lang="zh-CN" altLang="en-US" dirty="0" smtClean="0"/>
                  <a:t>测准确度与之前方法相比差得不止一个量级</a:t>
                </a:r>
                <a:endParaRPr lang="en-US" altLang="zh-CN" dirty="0" smtClean="0"/>
              </a:p>
              <a:p>
                <a:r>
                  <a:rPr lang="zh-CN" altLang="en-US" dirty="0"/>
                  <a:t>改</a:t>
                </a:r>
                <a:r>
                  <a:rPr lang="zh-CN" altLang="en-US" dirty="0" smtClean="0"/>
                  <a:t>进策略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：用不同的训练集多弄几个树玩投票</a:t>
                </a:r>
                <a:r>
                  <a:rPr lang="zh-CN" altLang="en-US" dirty="0"/>
                  <a:t>表决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𝑏𝑎𝑔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Random Forests</a:t>
                </a:r>
                <a:r>
                  <a:rPr lang="zh-CN" altLang="en-US" dirty="0" smtClean="0"/>
                  <a:t>：在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，每次</a:t>
                </a:r>
                <a:r>
                  <a:rPr lang="zh-CN" altLang="en-US" dirty="0"/>
                  <a:t>树</a:t>
                </a:r>
                <a:r>
                  <a:rPr lang="zh-CN" altLang="en-US" dirty="0" smtClean="0"/>
                  <a:t>分叉时只在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 </a:t>
                </a:r>
                <a:r>
                  <a:rPr lang="zh-CN" altLang="en-US" dirty="0" smtClean="0"/>
                  <a:t>总共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/>
                  <a:t>个变量里选，扩大树的差异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BOOSTING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控</a:t>
                </a:r>
                <a:r>
                  <a:rPr lang="zh-CN" altLang="en-US" dirty="0" smtClean="0"/>
                  <a:t>制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每次的步长，使树在优化过程中收敛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  <a:blipFill>
                <a:blip r:embed="rId2"/>
                <a:stretch>
                  <a:fillRect l="-1304" t="-2351" b="-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6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 Tree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("tree")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library(tree)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tree(factor(withe)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pretty = 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"class")),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932" y="888732"/>
            <a:ext cx="3589177" cy="1898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359" y="4966457"/>
            <a:ext cx="4139878" cy="143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84" y="5986597"/>
            <a:ext cx="5114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RANDOM FOREST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Random Forest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importance = T)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618" y="5667246"/>
            <a:ext cx="4105275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282" y="5243456"/>
            <a:ext cx="4753336" cy="1100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854" y="685774"/>
            <a:ext cx="3598039" cy="24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1695077"/>
            <a:ext cx="9267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Boosting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.-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店铺天数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distribution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interaction.depth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级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当月有登陆旺旺子账号数量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489" y="2361255"/>
            <a:ext cx="476250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969" y="162310"/>
            <a:ext cx="3792337" cy="205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739" y="4620817"/>
            <a:ext cx="2214623" cy="14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10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4 </a:t>
            </a:r>
            <a:r>
              <a:rPr lang="zh-CN" altLang="en-US" sz="4800" dirty="0" smtClean="0"/>
              <a:t>总复习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54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”Diamonds.csv”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”TAOBAO.CSV”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彻底梳理对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稀里糊涂的印象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080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的基本语法与常用函数</a:t>
            </a:r>
            <a:endParaRPr lang="en-US" altLang="zh-CN" sz="2800" dirty="0" smtClean="0"/>
          </a:p>
          <a:p>
            <a:r>
              <a:rPr lang="zh-CN" altLang="en-US" sz="2800" dirty="0" smtClean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进行分析的路径</a:t>
            </a:r>
            <a:endParaRPr lang="en-US" altLang="zh-CN" sz="2800" dirty="0" smtClean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进行可</a:t>
            </a:r>
            <a:r>
              <a:rPr lang="zh-CN" altLang="en-US" sz="2800" dirty="0"/>
              <a:t>视化表</a:t>
            </a:r>
            <a:r>
              <a:rPr lang="zh-CN" altLang="en-US" sz="2800" dirty="0" smtClean="0"/>
              <a:t>达的</a:t>
            </a:r>
            <a:r>
              <a:rPr lang="zh-CN" altLang="en-US" sz="2800" dirty="0"/>
              <a:t>方法</a:t>
            </a:r>
            <a:endParaRPr lang="en-US" altLang="zh-CN" sz="2800" dirty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习如何使用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Package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5864499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5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GRAMMAR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的哆啦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梦：帮助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一列连续整数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15:3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等差数列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5, by = 0.1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重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复序列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rep("a", 10)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36" y="685800"/>
            <a:ext cx="4111845" cy="226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0" y="3403921"/>
            <a:ext cx="5175276" cy="104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689" y="1881714"/>
            <a:ext cx="1049934" cy="10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</a:t>
            </a:r>
            <a:r>
              <a:rPr lang="zh-CN" altLang="en-US" dirty="0" smtClean="0"/>
              <a:t>机分布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75322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随机数种子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，相同的随机数种子可产生相同的随机数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正态分布随机变量，均值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(50, mean = 0, sd =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均匀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分布随机变量，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最小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，最大值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runif(50, min = 0, max = 1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抽样随机变量，不重复抽样与重复抽样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c("apple", "banana", "coffee")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10, replace = T)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416" y="5668550"/>
            <a:ext cx="7095027" cy="607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062" y="2562708"/>
            <a:ext cx="4141325" cy="7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LOGICAL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75322"/>
            <a:ext cx="7572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判断相等与不等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banana"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判断是否在后一个集合中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%in% c("apple", "coffee")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与、或、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&gt;= 6 &amp; 6 &lt;=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 7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!(6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259" y="1675737"/>
            <a:ext cx="3700023" cy="22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向量取子集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837765"/>
            <a:ext cx="7572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按序号取子集、取补集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x[1:10]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x[-(1:10)]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按逻辑向量取子集：取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的正数子集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x[x &gt; 0]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按逻辑向量决定序号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 + (x &gt; 0)]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410" y="1837765"/>
            <a:ext cx="4910621" cy="79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242" y="3278540"/>
            <a:ext cx="4919557" cy="3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绝对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值、求和、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均值、求标准差、求向量长度、求分位数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sd(x)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length(x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求平方、开方、指数、对数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exp(x)</a:t>
            </a:r>
          </a:p>
          <a:p>
            <a:r>
              <a:rPr lang="sv-SE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8e6 / 5e2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211" y="2861918"/>
            <a:ext cx="4637146" cy="16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072" y="4816062"/>
            <a:ext cx="2127669" cy="58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2953" y="400533"/>
            <a:ext cx="3509532" cy="12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运算（二）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求累计和、差分、高次差分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diff(y, differences = 2)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方差、协方差、相关系数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566" y="3314405"/>
            <a:ext cx="456247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566" y="1708340"/>
            <a:ext cx="30575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403" y="4974851"/>
            <a:ext cx="1304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及运算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把向量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合成一个矩阵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(c(x, y),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矩阵的维数、转置、乘积、求行列式、求逆、解线性方程组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dim(m)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t(m)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 = t(m) %*%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solve(m2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solve(m2, c(12, 16))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特征值与特征向量、主成分分析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eigen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661" y="984440"/>
            <a:ext cx="260032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01" y="3139501"/>
            <a:ext cx="36099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744" y="3707191"/>
            <a:ext cx="2314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列表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与数据组</a:t>
            </a:r>
            <a:r>
              <a:rPr lang="en-US" altLang="zh-CN" dirty="0" smtClean="0"/>
              <a:t>DATA.FRAME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制造一个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list(normal = x, uniform = 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l$uniform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l[["uniform"]]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的子列表集</a:t>
            </a:r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735" y="2442741"/>
            <a:ext cx="4973618" cy="1677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058" y="4247893"/>
            <a:ext cx="2581275" cy="2209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0003" y="4461438"/>
            <a:ext cx="20383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简！</a:t>
            </a:r>
            <a:r>
              <a:rPr lang="en-US" altLang="zh-CN" dirty="0" smtClean="0"/>
              <a:t>FUNCTION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63353" y="1489807"/>
            <a:ext cx="8799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+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大括号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return()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c(length(x), mean(x), sum(x &lt; 0), sd(x))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names(result) = c("Length", "Mean", "Negative", "Std Error")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return(result)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 = function(x, y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return(f(x + y))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g(x, y)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583" y="2989730"/>
            <a:ext cx="3543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</a:t>
            </a:r>
            <a:r>
              <a:rPr lang="zh-CN" altLang="en-US" dirty="0"/>
              <a:t>！</a:t>
            </a:r>
            <a:r>
              <a:rPr lang="en-US" altLang="zh-CN" dirty="0"/>
              <a:t>FOR</a:t>
            </a:r>
            <a:r>
              <a:rPr lang="zh-CN" altLang="en-US" dirty="0"/>
              <a:t>循环与</a:t>
            </a:r>
            <a:r>
              <a:rPr lang="en-US" altLang="zh-CN" dirty="0"/>
              <a:t>APPLY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103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avg=c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 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 1:dim(m)[1]){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avg = c(avg, mean(m[i, ]))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函数：对矩阵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或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操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1,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函数：对向量操作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(2^(0:4),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by = 0.1, length = 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666" y="2150360"/>
            <a:ext cx="3784017" cy="9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666" y="3964415"/>
            <a:ext cx="3998750" cy="879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5956" y="5119673"/>
            <a:ext cx="2449279" cy="11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7276</TotalTime>
  <Words>11824</Words>
  <Application>Microsoft Office PowerPoint</Application>
  <PresentationFormat>Widescreen</PresentationFormat>
  <Paragraphs>1855</Paragraphs>
  <Slides>139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  <vt:lpstr>R语言应用 Lecture 4 总复习                   ——How to Zuō BIG data with R </vt:lpstr>
      <vt:lpstr>课程准备</vt:lpstr>
      <vt:lpstr>课程目标</vt:lpstr>
      <vt:lpstr>课程纲要</vt:lpstr>
      <vt:lpstr>一、GRAMMAR in R</vt:lpstr>
      <vt:lpstr>随机分布</vt:lpstr>
      <vt:lpstr>逻辑判断LOGICAL</vt:lpstr>
      <vt:lpstr>向量取子集</vt:lpstr>
      <vt:lpstr>数值向量NUMERIC运算</vt:lpstr>
      <vt:lpstr>数值向量NUMERIC运算（二）</vt:lpstr>
      <vt:lpstr>矩阵MATRIX及运算</vt:lpstr>
      <vt:lpstr>列表list与数据组DATA.FRAME</vt:lpstr>
      <vt:lpstr>简！FUNCTION函数</vt:lpstr>
      <vt:lpstr>简！FOR循环与APPLY函数</vt:lpstr>
      <vt:lpstr>二、DATA IN R</vt:lpstr>
      <vt:lpstr>数据摘要一览无余</vt:lpstr>
      <vt:lpstr>相关矩阵的两种可视化</vt:lpstr>
      <vt:lpstr>练习：对TAOBAO.csv进行操作</vt:lpstr>
      <vt:lpstr>洗数据(1)：扫描各变量的NA与类型</vt:lpstr>
      <vt:lpstr>洗数据(2)：Factor转数值、填充NA</vt:lpstr>
      <vt:lpstr>洗数据(3)：去芜存菁</vt:lpstr>
      <vt:lpstr>线性回归</vt:lpstr>
      <vt:lpstr>三、PLOT IN R</vt:lpstr>
      <vt:lpstr>数值变量的一维分布</vt:lpstr>
      <vt:lpstr>数值变量的二维分布</vt:lpstr>
      <vt:lpstr>因子与数值变量的联合分布</vt:lpstr>
      <vt:lpstr>四、Package in R</vt:lpstr>
      <vt:lpstr>THANK YOU!</vt:lpstr>
      <vt:lpstr>R语言应用 Lecture 5 Classify DATA                   ——How to Zuō BIG data with R </vt:lpstr>
      <vt:lpstr>课程准备</vt:lpstr>
      <vt:lpstr>课程目标</vt:lpstr>
      <vt:lpstr>课程纲要</vt:lpstr>
      <vt:lpstr>一、CLASSIFY?</vt:lpstr>
      <vt:lpstr>LOSS FUNCTION</vt:lpstr>
      <vt:lpstr>LOSS Function (2)</vt:lpstr>
      <vt:lpstr>VALIDATION</vt:lpstr>
      <vt:lpstr>Validation</vt:lpstr>
      <vt:lpstr>Prepare Data</vt:lpstr>
      <vt:lpstr>Prepare Data</vt:lpstr>
      <vt:lpstr>二、LOGISTIC</vt:lpstr>
      <vt:lpstr>Generalized Linear Model of R</vt:lpstr>
      <vt:lpstr>2 Types of Errors</vt:lpstr>
      <vt:lpstr>ROC CURVE</vt:lpstr>
      <vt:lpstr>Generalized Linear Model of R</vt:lpstr>
      <vt:lpstr>三、LDA/QDA/KNN</vt:lpstr>
      <vt:lpstr>Linear Discriminant analysis</vt:lpstr>
      <vt:lpstr>Quadratic Discriminant analysis</vt:lpstr>
      <vt:lpstr>K-Nearest Neighborhood</vt:lpstr>
      <vt:lpstr>四、Decision Tree</vt:lpstr>
      <vt:lpstr>CLASSIFICATION Tree的特点</vt:lpstr>
      <vt:lpstr>CLASSIFICATION TREE实现</vt:lpstr>
      <vt:lpstr>RANDOM FOREST实现</vt:lpstr>
      <vt:lpstr>BOOSTING实现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319</cp:revision>
  <dcterms:created xsi:type="dcterms:W3CDTF">2014-09-22T06:16:51Z</dcterms:created>
  <dcterms:modified xsi:type="dcterms:W3CDTF">2015-06-02T15:07:08Z</dcterms:modified>
</cp:coreProperties>
</file>